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39E9A8-1006-4215-8D42-106FA8141D11}">
  <a:tblStyle styleId="{6C39E9A8-1006-4215-8D42-106FA8141D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regular.fntdata"/><Relationship Id="rId25" Type="http://schemas.openxmlformats.org/officeDocument/2006/relationships/slide" Target="slides/slide19.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ad05978939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ad0597893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ad0597893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ad0597893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d059789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ad059789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ad05978939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ad05978939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ad05978939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ad0597893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d0597893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ad0597893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d05978939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ad0597893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ad05978939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ad05978939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ad0597893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ad0597893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b24c7377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b24c7377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ab24c7377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ab24c7377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ab24c7377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ab24c7377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ab24c7377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ab24c7377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ab24c7377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ab24c7377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ab24c7377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ab24c7377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ad059789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ad059789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ad0597893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ad0597893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ad0597893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ad0597893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9.png"/><Relationship Id="rId13" Type="http://schemas.openxmlformats.org/officeDocument/2006/relationships/image" Target="../media/image5.png"/><Relationship Id="rId12"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7.png"/><Relationship Id="rId9"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a:t>INFO 6150 : Web Design and User Experience Engineering</a:t>
            </a:r>
            <a:endParaRPr/>
          </a:p>
        </p:txBody>
      </p:sp>
      <p:sp>
        <p:nvSpPr>
          <p:cNvPr id="87" name="Google Shape;87;p13"/>
          <p:cNvSpPr txBox="1"/>
          <p:nvPr>
            <p:ph idx="1" type="subTitle"/>
          </p:nvPr>
        </p:nvSpPr>
        <p:spPr>
          <a:xfrm>
            <a:off x="729625" y="3172900"/>
            <a:ext cx="7688100" cy="1347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275"/>
              <a:buNone/>
            </a:pPr>
            <a:r>
              <a:rPr lang="en" sz="1200"/>
              <a:t>Title: Tails Up</a:t>
            </a:r>
            <a:endParaRPr sz="1200"/>
          </a:p>
          <a:p>
            <a:pPr indent="0" lvl="0" marL="0" rtl="0" algn="l">
              <a:lnSpc>
                <a:spcPct val="115000"/>
              </a:lnSpc>
              <a:spcBef>
                <a:spcPts val="1200"/>
              </a:spcBef>
              <a:spcAft>
                <a:spcPts val="0"/>
              </a:spcAft>
              <a:buSzPts val="275"/>
              <a:buNone/>
            </a:pPr>
            <a:r>
              <a:rPr lang="en" sz="1200"/>
              <a:t>Team: Outliers</a:t>
            </a:r>
            <a:endParaRPr sz="1200"/>
          </a:p>
          <a:p>
            <a:pPr indent="0" lvl="0" marL="0" rtl="0" algn="l">
              <a:lnSpc>
                <a:spcPct val="115000"/>
              </a:lnSpc>
              <a:spcBef>
                <a:spcPts val="1200"/>
              </a:spcBef>
              <a:spcAft>
                <a:spcPts val="0"/>
              </a:spcAft>
              <a:buSzPts val="275"/>
              <a:buNone/>
            </a:pPr>
            <a:r>
              <a:rPr lang="en" sz="1200"/>
              <a:t>Team Members:</a:t>
            </a:r>
            <a:endParaRPr sz="1200"/>
          </a:p>
          <a:p>
            <a:pPr indent="0" lvl="0" marL="0" rtl="0" algn="l">
              <a:lnSpc>
                <a:spcPct val="115000"/>
              </a:lnSpc>
              <a:spcBef>
                <a:spcPts val="1200"/>
              </a:spcBef>
              <a:spcAft>
                <a:spcPts val="0"/>
              </a:spcAft>
              <a:buSzPts val="275"/>
              <a:buNone/>
            </a:pPr>
            <a:r>
              <a:rPr lang="en" sz="1200"/>
              <a:t>Anutej Poddaturi [002922161] | Priyanka Prakash Khimyani [002770021] | Suraj Balaso Desai [002778614] | Lissa Rodrigues [002769776]</a:t>
            </a:r>
            <a:endParaRPr sz="1200"/>
          </a:p>
          <a:p>
            <a:pPr indent="0" lvl="0" marL="0" rtl="0" algn="l">
              <a:spcBef>
                <a:spcPts val="1200"/>
              </a:spcBef>
              <a:spcAft>
                <a:spcPts val="0"/>
              </a:spcAft>
              <a:buSzPts val="275"/>
              <a:buNone/>
            </a:pPr>
            <a:r>
              <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nvSpPr>
        <p:spPr>
          <a:xfrm>
            <a:off x="6800650" y="4210950"/>
            <a:ext cx="18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Pet Parent Detail Page</a:t>
            </a:r>
            <a:endParaRPr>
              <a:latin typeface="Lato"/>
              <a:ea typeface="Lato"/>
              <a:cs typeface="Lato"/>
              <a:sym typeface="Lato"/>
            </a:endParaRPr>
          </a:p>
        </p:txBody>
      </p:sp>
      <p:pic>
        <p:nvPicPr>
          <p:cNvPr id="164" name="Google Shape;164;p22"/>
          <p:cNvPicPr preferRelativeResize="0"/>
          <p:nvPr/>
        </p:nvPicPr>
        <p:blipFill rotWithShape="1">
          <a:blip r:embed="rId3">
            <a:alphaModFix/>
          </a:blip>
          <a:srcRect b="5015" l="0" r="0" t="0"/>
          <a:stretch/>
        </p:blipFill>
        <p:spPr>
          <a:xfrm>
            <a:off x="727650" y="1405250"/>
            <a:ext cx="5488550" cy="3258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nvSpPr>
        <p:spPr>
          <a:xfrm>
            <a:off x="6800650" y="4210950"/>
            <a:ext cx="18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Volunteer</a:t>
            </a:r>
            <a:r>
              <a:rPr lang="en">
                <a:latin typeface="Lato"/>
                <a:ea typeface="Lato"/>
                <a:cs typeface="Lato"/>
                <a:sym typeface="Lato"/>
              </a:rPr>
              <a:t>s Tab</a:t>
            </a:r>
            <a:endParaRPr>
              <a:latin typeface="Lato"/>
              <a:ea typeface="Lato"/>
              <a:cs typeface="Lato"/>
              <a:sym typeface="Lato"/>
            </a:endParaRPr>
          </a:p>
        </p:txBody>
      </p:sp>
      <p:pic>
        <p:nvPicPr>
          <p:cNvPr id="170" name="Google Shape;170;p23"/>
          <p:cNvPicPr preferRelativeResize="0"/>
          <p:nvPr/>
        </p:nvPicPr>
        <p:blipFill rotWithShape="1">
          <a:blip r:embed="rId3">
            <a:alphaModFix/>
          </a:blip>
          <a:srcRect b="5096" l="0" r="0" t="0"/>
          <a:stretch/>
        </p:blipFill>
        <p:spPr>
          <a:xfrm>
            <a:off x="727650" y="1396200"/>
            <a:ext cx="5493451" cy="3258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nvSpPr>
        <p:spPr>
          <a:xfrm>
            <a:off x="6800650" y="4210950"/>
            <a:ext cx="18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Volunteers Rating</a:t>
            </a:r>
            <a:endParaRPr>
              <a:latin typeface="Lato"/>
              <a:ea typeface="Lato"/>
              <a:cs typeface="Lato"/>
              <a:sym typeface="Lato"/>
            </a:endParaRPr>
          </a:p>
        </p:txBody>
      </p:sp>
      <p:pic>
        <p:nvPicPr>
          <p:cNvPr id="176" name="Google Shape;176;p24"/>
          <p:cNvPicPr preferRelativeResize="0"/>
          <p:nvPr/>
        </p:nvPicPr>
        <p:blipFill>
          <a:blip r:embed="rId3">
            <a:alphaModFix/>
          </a:blip>
          <a:stretch>
            <a:fillRect/>
          </a:stretch>
        </p:blipFill>
        <p:spPr>
          <a:xfrm>
            <a:off x="1526250" y="1445950"/>
            <a:ext cx="3765250" cy="354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nvSpPr>
        <p:spPr>
          <a:xfrm>
            <a:off x="6800650" y="4210950"/>
            <a:ext cx="18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Volunteer Detail Page</a:t>
            </a:r>
            <a:endParaRPr>
              <a:latin typeface="Lato"/>
              <a:ea typeface="Lato"/>
              <a:cs typeface="Lato"/>
              <a:sym typeface="Lato"/>
            </a:endParaRPr>
          </a:p>
        </p:txBody>
      </p:sp>
      <p:pic>
        <p:nvPicPr>
          <p:cNvPr id="182" name="Google Shape;182;p25"/>
          <p:cNvPicPr preferRelativeResize="0"/>
          <p:nvPr/>
        </p:nvPicPr>
        <p:blipFill rotWithShape="1">
          <a:blip r:embed="rId3">
            <a:alphaModFix/>
          </a:blip>
          <a:srcRect b="5544" l="0" r="0" t="0"/>
          <a:stretch/>
        </p:blipFill>
        <p:spPr>
          <a:xfrm>
            <a:off x="727650" y="1396200"/>
            <a:ext cx="5488574" cy="3240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nvSpPr>
        <p:spPr>
          <a:xfrm>
            <a:off x="6800650" y="4210950"/>
            <a:ext cx="18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Events Tab</a:t>
            </a:r>
            <a:endParaRPr>
              <a:latin typeface="Lato"/>
              <a:ea typeface="Lato"/>
              <a:cs typeface="Lato"/>
              <a:sym typeface="Lato"/>
            </a:endParaRPr>
          </a:p>
        </p:txBody>
      </p:sp>
      <p:pic>
        <p:nvPicPr>
          <p:cNvPr id="188" name="Google Shape;188;p26"/>
          <p:cNvPicPr preferRelativeResize="0"/>
          <p:nvPr/>
        </p:nvPicPr>
        <p:blipFill rotWithShape="1">
          <a:blip r:embed="rId3">
            <a:alphaModFix/>
          </a:blip>
          <a:srcRect b="6279" l="0" r="0" t="0"/>
          <a:stretch/>
        </p:blipFill>
        <p:spPr>
          <a:xfrm>
            <a:off x="727650" y="1396200"/>
            <a:ext cx="5488574" cy="321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nvSpPr>
        <p:spPr>
          <a:xfrm>
            <a:off x="6800650" y="4210950"/>
            <a:ext cx="18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Events Search Functionality</a:t>
            </a:r>
            <a:endParaRPr>
              <a:latin typeface="Lato"/>
              <a:ea typeface="Lato"/>
              <a:cs typeface="Lato"/>
              <a:sym typeface="Lato"/>
            </a:endParaRPr>
          </a:p>
        </p:txBody>
      </p:sp>
      <p:pic>
        <p:nvPicPr>
          <p:cNvPr id="194" name="Google Shape;194;p27"/>
          <p:cNvPicPr preferRelativeResize="0"/>
          <p:nvPr/>
        </p:nvPicPr>
        <p:blipFill rotWithShape="1">
          <a:blip r:embed="rId3">
            <a:alphaModFix/>
          </a:blip>
          <a:srcRect b="5015" l="0" r="0" t="0"/>
          <a:stretch/>
        </p:blipFill>
        <p:spPr>
          <a:xfrm>
            <a:off x="727675" y="1396200"/>
            <a:ext cx="5488500" cy="3258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nvSpPr>
        <p:spPr>
          <a:xfrm>
            <a:off x="2792100" y="4292425"/>
            <a:ext cx="355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Event creation and updation models</a:t>
            </a:r>
            <a:endParaRPr>
              <a:latin typeface="Lato"/>
              <a:ea typeface="Lato"/>
              <a:cs typeface="Lato"/>
              <a:sym typeface="Lato"/>
            </a:endParaRPr>
          </a:p>
        </p:txBody>
      </p:sp>
      <p:pic>
        <p:nvPicPr>
          <p:cNvPr id="200" name="Google Shape;200;p28"/>
          <p:cNvPicPr preferRelativeResize="0"/>
          <p:nvPr/>
        </p:nvPicPr>
        <p:blipFill rotWithShape="1">
          <a:blip r:embed="rId3">
            <a:alphaModFix/>
          </a:blip>
          <a:srcRect b="5159" l="0" r="0" t="0"/>
          <a:stretch/>
        </p:blipFill>
        <p:spPr>
          <a:xfrm>
            <a:off x="483150" y="1396200"/>
            <a:ext cx="3954000" cy="2343699"/>
          </a:xfrm>
          <a:prstGeom prst="rect">
            <a:avLst/>
          </a:prstGeom>
          <a:noFill/>
          <a:ln>
            <a:noFill/>
          </a:ln>
        </p:spPr>
      </p:pic>
      <p:pic>
        <p:nvPicPr>
          <p:cNvPr id="201" name="Google Shape;201;p28"/>
          <p:cNvPicPr preferRelativeResize="0"/>
          <p:nvPr/>
        </p:nvPicPr>
        <p:blipFill rotWithShape="1">
          <a:blip r:embed="rId4">
            <a:alphaModFix/>
          </a:blip>
          <a:srcRect b="5159" l="0" r="0" t="0"/>
          <a:stretch/>
        </p:blipFill>
        <p:spPr>
          <a:xfrm>
            <a:off x="4736025" y="1396200"/>
            <a:ext cx="3954000" cy="2343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nvSpPr>
        <p:spPr>
          <a:xfrm>
            <a:off x="6800650" y="4210950"/>
            <a:ext cx="18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Posts Tab</a:t>
            </a:r>
            <a:endParaRPr>
              <a:latin typeface="Lato"/>
              <a:ea typeface="Lato"/>
              <a:cs typeface="Lato"/>
              <a:sym typeface="Lato"/>
            </a:endParaRPr>
          </a:p>
        </p:txBody>
      </p:sp>
      <p:pic>
        <p:nvPicPr>
          <p:cNvPr id="207" name="Google Shape;207;p29"/>
          <p:cNvPicPr preferRelativeResize="0"/>
          <p:nvPr/>
        </p:nvPicPr>
        <p:blipFill rotWithShape="1">
          <a:blip r:embed="rId3">
            <a:alphaModFix/>
          </a:blip>
          <a:srcRect b="6200" l="0" r="0" t="0"/>
          <a:stretch/>
        </p:blipFill>
        <p:spPr>
          <a:xfrm>
            <a:off x="727675" y="1396200"/>
            <a:ext cx="5372674" cy="3149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nvSpPr>
        <p:spPr>
          <a:xfrm>
            <a:off x="6800650" y="4210950"/>
            <a:ext cx="18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Post Creation Model</a:t>
            </a:r>
            <a:endParaRPr>
              <a:latin typeface="Lato"/>
              <a:ea typeface="Lato"/>
              <a:cs typeface="Lato"/>
              <a:sym typeface="Lato"/>
            </a:endParaRPr>
          </a:p>
        </p:txBody>
      </p:sp>
      <p:pic>
        <p:nvPicPr>
          <p:cNvPr id="213" name="Google Shape;213;p30"/>
          <p:cNvPicPr preferRelativeResize="0"/>
          <p:nvPr/>
        </p:nvPicPr>
        <p:blipFill rotWithShape="1">
          <a:blip r:embed="rId3">
            <a:alphaModFix/>
          </a:blip>
          <a:srcRect b="4662" l="0" r="0" t="0"/>
          <a:stretch/>
        </p:blipFill>
        <p:spPr>
          <a:xfrm>
            <a:off x="727675" y="1396200"/>
            <a:ext cx="5285702" cy="3149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4294967295" type="body"/>
          </p:nvPr>
        </p:nvSpPr>
        <p:spPr>
          <a:xfrm>
            <a:off x="3313050" y="2203200"/>
            <a:ext cx="2517900" cy="73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4000"/>
              <a:t>Thank You</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Font typeface="Arial"/>
              <a:buAutoNum type="arabicPeriod"/>
            </a:pPr>
            <a:r>
              <a:rPr lang="en"/>
              <a:t>Project Description</a:t>
            </a:r>
            <a:endParaRPr/>
          </a:p>
          <a:p>
            <a:pPr indent="-298450" lvl="0" marL="457200" rtl="0" algn="l">
              <a:lnSpc>
                <a:spcPct val="150000"/>
              </a:lnSpc>
              <a:spcBef>
                <a:spcPts val="0"/>
              </a:spcBef>
              <a:spcAft>
                <a:spcPts val="0"/>
              </a:spcAft>
              <a:buClr>
                <a:srgbClr val="000000"/>
              </a:buClr>
              <a:buSzPts val="1100"/>
              <a:buFont typeface="Arial"/>
              <a:buAutoNum type="arabicPeriod"/>
            </a:pPr>
            <a:r>
              <a:rPr lang="en"/>
              <a:t>Features</a:t>
            </a:r>
            <a:endParaRPr/>
          </a:p>
          <a:p>
            <a:pPr indent="-298450" lvl="0" marL="457200" rtl="0" algn="l">
              <a:lnSpc>
                <a:spcPct val="150000"/>
              </a:lnSpc>
              <a:spcBef>
                <a:spcPts val="0"/>
              </a:spcBef>
              <a:spcAft>
                <a:spcPts val="0"/>
              </a:spcAft>
              <a:buClr>
                <a:srgbClr val="000000"/>
              </a:buClr>
              <a:buSzPts val="1100"/>
              <a:buFont typeface="Arial"/>
              <a:buAutoNum type="arabicPeriod"/>
            </a:pPr>
            <a:r>
              <a:rPr lang="en"/>
              <a:t>Tech Stack</a:t>
            </a:r>
            <a:endParaRPr/>
          </a:p>
          <a:p>
            <a:pPr indent="-298450" lvl="0" marL="457200" rtl="0" algn="l">
              <a:lnSpc>
                <a:spcPct val="150000"/>
              </a:lnSpc>
              <a:spcBef>
                <a:spcPts val="0"/>
              </a:spcBef>
              <a:spcAft>
                <a:spcPts val="0"/>
              </a:spcAft>
              <a:buClr>
                <a:srgbClr val="000000"/>
              </a:buClr>
              <a:buSzPts val="1100"/>
              <a:buFont typeface="Arial"/>
              <a:buAutoNum type="arabicPeriod"/>
            </a:pPr>
            <a:r>
              <a:rPr lang="en"/>
              <a:t>Contributions</a:t>
            </a:r>
            <a:endParaRPr/>
          </a:p>
          <a:p>
            <a:pPr indent="-311150" lvl="0" marL="457200" rtl="0" algn="l">
              <a:lnSpc>
                <a:spcPct val="150000"/>
              </a:lnSpc>
              <a:spcBef>
                <a:spcPts val="0"/>
              </a:spcBef>
              <a:spcAft>
                <a:spcPts val="0"/>
              </a:spcAft>
              <a:buSzPts val="1300"/>
              <a:buAutoNum type="arabicPeriod"/>
            </a:pPr>
            <a:r>
              <a:rPr lang="en"/>
              <a:t>ScreenShots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1200"/>
              </a:spcAft>
              <a:buNone/>
            </a:pPr>
            <a:r>
              <a:rPr lang="en"/>
              <a:t>Tails Up is a one-stop shop for people who require temporary dog care for their canine companions. The user would be able to publish requests for someone to look after the dog while they were away. The pet parent may also look for other pet parents to mate their canines with by clicking on a certain user and finding out more about them. They would also be able to arrange activities for their pets to attend or find them to join.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a:t>
            </a:r>
            <a:endParaRPr/>
          </a:p>
          <a:p>
            <a:pPr indent="0" lvl="0" marL="0" rtl="0" algn="l">
              <a:spcBef>
                <a:spcPts val="0"/>
              </a:spcBef>
              <a:spcAft>
                <a:spcPts val="0"/>
              </a:spcAft>
              <a:buNone/>
            </a:pPr>
            <a:r>
              <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 sz="1012"/>
              <a:t>- As a user one should be able to login / Signup.</a:t>
            </a:r>
            <a:endParaRPr sz="1012"/>
          </a:p>
          <a:p>
            <a:pPr indent="0" lvl="0" marL="0" rtl="0" algn="l">
              <a:lnSpc>
                <a:spcPct val="95000"/>
              </a:lnSpc>
              <a:spcBef>
                <a:spcPts val="1200"/>
              </a:spcBef>
              <a:spcAft>
                <a:spcPts val="0"/>
              </a:spcAft>
              <a:buSzPts val="688"/>
              <a:buNone/>
            </a:pPr>
            <a:r>
              <a:rPr lang="en" sz="1012"/>
              <a:t>- Pet parents can access all tabs (pet parents, volunteers, events, posts).</a:t>
            </a:r>
            <a:endParaRPr sz="1012"/>
          </a:p>
          <a:p>
            <a:pPr indent="0" lvl="0" marL="0" rtl="0" algn="l">
              <a:lnSpc>
                <a:spcPct val="95000"/>
              </a:lnSpc>
              <a:spcBef>
                <a:spcPts val="1200"/>
              </a:spcBef>
              <a:spcAft>
                <a:spcPts val="0"/>
              </a:spcAft>
              <a:buSzPts val="688"/>
              <a:buNone/>
            </a:pPr>
            <a:r>
              <a:rPr lang="en" sz="1012"/>
              <a:t>- Volunteers have specific tabs access.</a:t>
            </a:r>
            <a:endParaRPr sz="1012"/>
          </a:p>
          <a:p>
            <a:pPr indent="0" lvl="0" marL="0" rtl="0" algn="l">
              <a:lnSpc>
                <a:spcPct val="95000"/>
              </a:lnSpc>
              <a:spcBef>
                <a:spcPts val="1200"/>
              </a:spcBef>
              <a:spcAft>
                <a:spcPts val="0"/>
              </a:spcAft>
              <a:buSzPts val="688"/>
              <a:buNone/>
            </a:pPr>
            <a:r>
              <a:rPr lang="en" sz="1012"/>
              <a:t>- Only a pet parent can create Posts for service request.</a:t>
            </a:r>
            <a:endParaRPr sz="1012"/>
          </a:p>
          <a:p>
            <a:pPr indent="0" lvl="0" marL="0" rtl="0" algn="l">
              <a:lnSpc>
                <a:spcPct val="95000"/>
              </a:lnSpc>
              <a:spcBef>
                <a:spcPts val="1200"/>
              </a:spcBef>
              <a:spcAft>
                <a:spcPts val="0"/>
              </a:spcAft>
              <a:buSzPts val="688"/>
              <a:buNone/>
            </a:pPr>
            <a:r>
              <a:rPr lang="en" sz="1012"/>
              <a:t>- User can host  events and they can search for a specific event. They can edit or update their events.</a:t>
            </a:r>
            <a:endParaRPr sz="1012"/>
          </a:p>
          <a:p>
            <a:pPr indent="0" lvl="0" marL="0" rtl="0" algn="l">
              <a:lnSpc>
                <a:spcPct val="95000"/>
              </a:lnSpc>
              <a:spcBef>
                <a:spcPts val="1200"/>
              </a:spcBef>
              <a:spcAft>
                <a:spcPts val="0"/>
              </a:spcAft>
              <a:buSzPts val="688"/>
              <a:buNone/>
            </a:pPr>
            <a:r>
              <a:rPr lang="en" sz="1012"/>
              <a:t>- Pet parent can delete only his own post</a:t>
            </a:r>
            <a:endParaRPr sz="1012"/>
          </a:p>
          <a:p>
            <a:pPr indent="0" lvl="0" marL="0" rtl="0" algn="l">
              <a:lnSpc>
                <a:spcPct val="95000"/>
              </a:lnSpc>
              <a:spcBef>
                <a:spcPts val="1200"/>
              </a:spcBef>
              <a:spcAft>
                <a:spcPts val="1200"/>
              </a:spcAft>
              <a:buSzPts val="688"/>
              <a:buNone/>
            </a:pPr>
            <a:r>
              <a:rPr lang="en" sz="1012"/>
              <a:t>- Users can update their details</a:t>
            </a:r>
            <a:endParaRPr sz="1012"/>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 Stack</a:t>
            </a:r>
            <a:endParaRPr/>
          </a:p>
        </p:txBody>
      </p:sp>
      <p:graphicFrame>
        <p:nvGraphicFramePr>
          <p:cNvPr id="111" name="Google Shape;111;p17"/>
          <p:cNvGraphicFramePr/>
          <p:nvPr/>
        </p:nvGraphicFramePr>
        <p:xfrm>
          <a:off x="952500" y="2190750"/>
          <a:ext cx="3000000" cy="3000000"/>
        </p:xfrm>
        <a:graphic>
          <a:graphicData uri="http://schemas.openxmlformats.org/drawingml/2006/table">
            <a:tbl>
              <a:tblPr>
                <a:noFill/>
                <a:tableStyleId>{6C39E9A8-1006-4215-8D42-106FA8141D11}</a:tableStyleId>
              </a:tblPr>
              <a:tblGrid>
                <a:gridCol w="2413000"/>
                <a:gridCol w="2413000"/>
                <a:gridCol w="2413000"/>
              </a:tblGrid>
              <a:tr h="570475">
                <a:tc>
                  <a:txBody>
                    <a:bodyPr/>
                    <a:lstStyle/>
                    <a:p>
                      <a:pPr indent="0" lvl="0" marL="0" rtl="0" algn="ctr">
                        <a:spcBef>
                          <a:spcPts val="0"/>
                        </a:spcBef>
                        <a:spcAft>
                          <a:spcPts val="0"/>
                        </a:spcAft>
                        <a:buNone/>
                      </a:pPr>
                      <a:r>
                        <a:rPr lang="en"/>
                        <a:t>BACKEND</a:t>
                      </a:r>
                      <a:endParaRPr/>
                    </a:p>
                  </a:txBody>
                  <a:tcPr marT="91425" marB="91425" marR="91425" marL="91425" anchor="ctr"/>
                </a:tc>
                <a:tc>
                  <a:txBody>
                    <a:bodyPr/>
                    <a:lstStyle/>
                    <a:p>
                      <a:pPr indent="0" lvl="0" marL="0" rtl="0" algn="ctr">
                        <a:spcBef>
                          <a:spcPts val="0"/>
                        </a:spcBef>
                        <a:spcAft>
                          <a:spcPts val="0"/>
                        </a:spcAft>
                        <a:buNone/>
                      </a:pPr>
                      <a:r>
                        <a:rPr lang="en"/>
                        <a:t>MIDDLEWARE</a:t>
                      </a:r>
                      <a:endParaRPr/>
                    </a:p>
                  </a:txBody>
                  <a:tcPr marT="91425" marB="91425" marR="91425" marL="91425" anchor="ctr"/>
                </a:tc>
                <a:tc>
                  <a:txBody>
                    <a:bodyPr/>
                    <a:lstStyle/>
                    <a:p>
                      <a:pPr indent="0" lvl="0" marL="0" rtl="0" algn="ctr">
                        <a:spcBef>
                          <a:spcPts val="0"/>
                        </a:spcBef>
                        <a:spcAft>
                          <a:spcPts val="0"/>
                        </a:spcAft>
                        <a:buNone/>
                      </a:pPr>
                      <a:r>
                        <a:rPr lang="en"/>
                        <a:t>FRONTEND</a:t>
                      </a:r>
                      <a:endParaRPr/>
                    </a:p>
                  </a:txBody>
                  <a:tcPr marT="91425" marB="91425" marR="91425" marL="91425" anchor="ctr"/>
                </a:tc>
              </a:tr>
              <a:tr h="16007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12" name="Google Shape;112;p17"/>
          <p:cNvPicPr preferRelativeResize="0"/>
          <p:nvPr/>
        </p:nvPicPr>
        <p:blipFill>
          <a:blip r:embed="rId3">
            <a:alphaModFix/>
          </a:blip>
          <a:stretch>
            <a:fillRect/>
          </a:stretch>
        </p:blipFill>
        <p:spPr>
          <a:xfrm>
            <a:off x="5892450" y="2825991"/>
            <a:ext cx="436725" cy="470434"/>
          </a:xfrm>
          <a:prstGeom prst="rect">
            <a:avLst/>
          </a:prstGeom>
          <a:noFill/>
          <a:ln>
            <a:noFill/>
          </a:ln>
        </p:spPr>
      </p:pic>
      <p:pic>
        <p:nvPicPr>
          <p:cNvPr id="113" name="Google Shape;113;p17"/>
          <p:cNvPicPr preferRelativeResize="0"/>
          <p:nvPr/>
        </p:nvPicPr>
        <p:blipFill>
          <a:blip r:embed="rId4">
            <a:alphaModFix/>
          </a:blip>
          <a:stretch>
            <a:fillRect/>
          </a:stretch>
        </p:blipFill>
        <p:spPr>
          <a:xfrm>
            <a:off x="6689800" y="2813850"/>
            <a:ext cx="436718" cy="429950"/>
          </a:xfrm>
          <a:prstGeom prst="rect">
            <a:avLst/>
          </a:prstGeom>
          <a:noFill/>
          <a:ln>
            <a:noFill/>
          </a:ln>
        </p:spPr>
      </p:pic>
      <p:pic>
        <p:nvPicPr>
          <p:cNvPr id="114" name="Google Shape;114;p17"/>
          <p:cNvPicPr preferRelativeResize="0"/>
          <p:nvPr/>
        </p:nvPicPr>
        <p:blipFill>
          <a:blip r:embed="rId5">
            <a:alphaModFix/>
          </a:blip>
          <a:stretch>
            <a:fillRect/>
          </a:stretch>
        </p:blipFill>
        <p:spPr>
          <a:xfrm>
            <a:off x="7647875" y="2860961"/>
            <a:ext cx="436725" cy="444537"/>
          </a:xfrm>
          <a:prstGeom prst="rect">
            <a:avLst/>
          </a:prstGeom>
          <a:noFill/>
          <a:ln>
            <a:noFill/>
          </a:ln>
        </p:spPr>
      </p:pic>
      <p:sp>
        <p:nvSpPr>
          <p:cNvPr id="115" name="Google Shape;115;p17"/>
          <p:cNvSpPr txBox="1"/>
          <p:nvPr/>
        </p:nvSpPr>
        <p:spPr>
          <a:xfrm>
            <a:off x="5778500" y="4038825"/>
            <a:ext cx="2412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900">
                <a:latin typeface="Lato"/>
                <a:ea typeface="Lato"/>
                <a:cs typeface="Lato"/>
                <a:sym typeface="Lato"/>
              </a:rPr>
              <a:t>Axios, React-Notifications</a:t>
            </a:r>
            <a:endParaRPr sz="900">
              <a:latin typeface="Lato"/>
              <a:ea typeface="Lato"/>
              <a:cs typeface="Lato"/>
              <a:sym typeface="Lato"/>
            </a:endParaRPr>
          </a:p>
        </p:txBody>
      </p:sp>
      <p:pic>
        <p:nvPicPr>
          <p:cNvPr id="116" name="Google Shape;116;p17"/>
          <p:cNvPicPr preferRelativeResize="0"/>
          <p:nvPr/>
        </p:nvPicPr>
        <p:blipFill>
          <a:blip r:embed="rId6">
            <a:alphaModFix/>
          </a:blip>
          <a:stretch>
            <a:fillRect/>
          </a:stretch>
        </p:blipFill>
        <p:spPr>
          <a:xfrm>
            <a:off x="5869325" y="3452650"/>
            <a:ext cx="496850" cy="429959"/>
          </a:xfrm>
          <a:prstGeom prst="rect">
            <a:avLst/>
          </a:prstGeom>
          <a:noFill/>
          <a:ln>
            <a:noFill/>
          </a:ln>
        </p:spPr>
      </p:pic>
      <p:pic>
        <p:nvPicPr>
          <p:cNvPr id="117" name="Google Shape;117;p17"/>
          <p:cNvPicPr preferRelativeResize="0"/>
          <p:nvPr/>
        </p:nvPicPr>
        <p:blipFill>
          <a:blip r:embed="rId7">
            <a:alphaModFix/>
          </a:blip>
          <a:stretch>
            <a:fillRect/>
          </a:stretch>
        </p:blipFill>
        <p:spPr>
          <a:xfrm>
            <a:off x="6689800" y="3400025"/>
            <a:ext cx="543625" cy="535200"/>
          </a:xfrm>
          <a:prstGeom prst="rect">
            <a:avLst/>
          </a:prstGeom>
          <a:noFill/>
          <a:ln>
            <a:noFill/>
          </a:ln>
        </p:spPr>
      </p:pic>
      <p:pic>
        <p:nvPicPr>
          <p:cNvPr id="118" name="Google Shape;118;p17"/>
          <p:cNvPicPr preferRelativeResize="0"/>
          <p:nvPr/>
        </p:nvPicPr>
        <p:blipFill>
          <a:blip r:embed="rId8">
            <a:alphaModFix/>
          </a:blip>
          <a:stretch>
            <a:fillRect/>
          </a:stretch>
        </p:blipFill>
        <p:spPr>
          <a:xfrm>
            <a:off x="7557050" y="3400025"/>
            <a:ext cx="543625" cy="509345"/>
          </a:xfrm>
          <a:prstGeom prst="rect">
            <a:avLst/>
          </a:prstGeom>
          <a:noFill/>
          <a:ln>
            <a:noFill/>
          </a:ln>
        </p:spPr>
      </p:pic>
      <p:cxnSp>
        <p:nvCxnSpPr>
          <p:cNvPr id="119" name="Google Shape;119;p17"/>
          <p:cNvCxnSpPr/>
          <p:nvPr/>
        </p:nvCxnSpPr>
        <p:spPr>
          <a:xfrm>
            <a:off x="2466000" y="4630775"/>
            <a:ext cx="4215600" cy="32700"/>
          </a:xfrm>
          <a:prstGeom prst="straightConnector1">
            <a:avLst/>
          </a:prstGeom>
          <a:noFill/>
          <a:ln cap="flat" cmpd="sng" w="9525">
            <a:solidFill>
              <a:schemeClr val="dk2"/>
            </a:solidFill>
            <a:prstDash val="solid"/>
            <a:round/>
            <a:headEnd len="med" w="med" type="none"/>
            <a:tailEnd len="med" w="med" type="triangle"/>
          </a:ln>
        </p:spPr>
      </p:cxnSp>
      <p:cxnSp>
        <p:nvCxnSpPr>
          <p:cNvPr id="120" name="Google Shape;120;p17"/>
          <p:cNvCxnSpPr/>
          <p:nvPr/>
        </p:nvCxnSpPr>
        <p:spPr>
          <a:xfrm rot="10800000">
            <a:off x="2449650" y="4899775"/>
            <a:ext cx="4248300" cy="48900"/>
          </a:xfrm>
          <a:prstGeom prst="straightConnector1">
            <a:avLst/>
          </a:prstGeom>
          <a:noFill/>
          <a:ln cap="flat" cmpd="sng" w="9525">
            <a:solidFill>
              <a:schemeClr val="dk2"/>
            </a:solidFill>
            <a:prstDash val="solid"/>
            <a:round/>
            <a:headEnd len="med" w="med" type="none"/>
            <a:tailEnd len="med" w="med" type="triangle"/>
          </a:ln>
        </p:spPr>
      </p:cxnSp>
      <p:sp>
        <p:nvSpPr>
          <p:cNvPr id="121" name="Google Shape;121;p17"/>
          <p:cNvSpPr txBox="1"/>
          <p:nvPr/>
        </p:nvSpPr>
        <p:spPr>
          <a:xfrm>
            <a:off x="4476200" y="4630775"/>
            <a:ext cx="130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REST API</a:t>
            </a:r>
            <a:endParaRPr sz="900">
              <a:latin typeface="Lato"/>
              <a:ea typeface="Lato"/>
              <a:cs typeface="Lato"/>
              <a:sym typeface="Lato"/>
            </a:endParaRPr>
          </a:p>
        </p:txBody>
      </p:sp>
      <p:pic>
        <p:nvPicPr>
          <p:cNvPr id="122" name="Google Shape;122;p17"/>
          <p:cNvPicPr preferRelativeResize="0"/>
          <p:nvPr/>
        </p:nvPicPr>
        <p:blipFill>
          <a:blip r:embed="rId9">
            <a:alphaModFix/>
          </a:blip>
          <a:stretch>
            <a:fillRect/>
          </a:stretch>
        </p:blipFill>
        <p:spPr>
          <a:xfrm>
            <a:off x="3920850" y="3775510"/>
            <a:ext cx="1302300" cy="380364"/>
          </a:xfrm>
          <a:prstGeom prst="rect">
            <a:avLst/>
          </a:prstGeom>
          <a:noFill/>
          <a:ln>
            <a:noFill/>
          </a:ln>
        </p:spPr>
      </p:pic>
      <p:pic>
        <p:nvPicPr>
          <p:cNvPr id="123" name="Google Shape;123;p17"/>
          <p:cNvPicPr preferRelativeResize="0"/>
          <p:nvPr/>
        </p:nvPicPr>
        <p:blipFill>
          <a:blip r:embed="rId10">
            <a:alphaModFix/>
          </a:blip>
          <a:stretch>
            <a:fillRect/>
          </a:stretch>
        </p:blipFill>
        <p:spPr>
          <a:xfrm>
            <a:off x="4294451" y="3103310"/>
            <a:ext cx="558694" cy="547000"/>
          </a:xfrm>
          <a:prstGeom prst="rect">
            <a:avLst/>
          </a:prstGeom>
          <a:noFill/>
          <a:ln>
            <a:noFill/>
          </a:ln>
        </p:spPr>
      </p:pic>
      <p:pic>
        <p:nvPicPr>
          <p:cNvPr id="124" name="Google Shape;124;p17"/>
          <p:cNvPicPr preferRelativeResize="0"/>
          <p:nvPr/>
        </p:nvPicPr>
        <p:blipFill>
          <a:blip r:embed="rId11">
            <a:alphaModFix/>
          </a:blip>
          <a:stretch>
            <a:fillRect/>
          </a:stretch>
        </p:blipFill>
        <p:spPr>
          <a:xfrm>
            <a:off x="3032589" y="3243799"/>
            <a:ext cx="681035" cy="535200"/>
          </a:xfrm>
          <a:prstGeom prst="rect">
            <a:avLst/>
          </a:prstGeom>
          <a:noFill/>
          <a:ln>
            <a:noFill/>
          </a:ln>
        </p:spPr>
      </p:pic>
      <p:pic>
        <p:nvPicPr>
          <p:cNvPr id="125" name="Google Shape;125;p17"/>
          <p:cNvPicPr preferRelativeResize="0"/>
          <p:nvPr/>
        </p:nvPicPr>
        <p:blipFill>
          <a:blip r:embed="rId12">
            <a:alphaModFix/>
          </a:blip>
          <a:stretch>
            <a:fillRect/>
          </a:stretch>
        </p:blipFill>
        <p:spPr>
          <a:xfrm>
            <a:off x="1834513" y="3697809"/>
            <a:ext cx="558700" cy="535765"/>
          </a:xfrm>
          <a:prstGeom prst="rect">
            <a:avLst/>
          </a:prstGeom>
          <a:noFill/>
          <a:ln>
            <a:noFill/>
          </a:ln>
        </p:spPr>
      </p:pic>
      <p:pic>
        <p:nvPicPr>
          <p:cNvPr id="126" name="Google Shape;126;p17"/>
          <p:cNvPicPr preferRelativeResize="0"/>
          <p:nvPr/>
        </p:nvPicPr>
        <p:blipFill>
          <a:blip r:embed="rId13">
            <a:alphaModFix/>
          </a:blip>
          <a:stretch>
            <a:fillRect/>
          </a:stretch>
        </p:blipFill>
        <p:spPr>
          <a:xfrm>
            <a:off x="1895500" y="2907096"/>
            <a:ext cx="436725" cy="398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727650" y="1334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Contributions</a:t>
            </a:r>
            <a:endParaRPr/>
          </a:p>
        </p:txBody>
      </p:sp>
      <p:sp>
        <p:nvSpPr>
          <p:cNvPr id="132" name="Google Shape;132;p18"/>
          <p:cNvSpPr/>
          <p:nvPr/>
        </p:nvSpPr>
        <p:spPr>
          <a:xfrm>
            <a:off x="1267800" y="1985800"/>
            <a:ext cx="911400" cy="23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Priyanka</a:t>
            </a:r>
            <a:endParaRPr/>
          </a:p>
        </p:txBody>
      </p:sp>
      <p:sp>
        <p:nvSpPr>
          <p:cNvPr id="133" name="Google Shape;133;p18"/>
          <p:cNvSpPr/>
          <p:nvPr/>
        </p:nvSpPr>
        <p:spPr>
          <a:xfrm>
            <a:off x="3145550" y="1985800"/>
            <a:ext cx="911400" cy="23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Suraj</a:t>
            </a:r>
            <a:endParaRPr/>
          </a:p>
        </p:txBody>
      </p:sp>
      <p:sp>
        <p:nvSpPr>
          <p:cNvPr id="134" name="Google Shape;134;p18"/>
          <p:cNvSpPr/>
          <p:nvPr/>
        </p:nvSpPr>
        <p:spPr>
          <a:xfrm>
            <a:off x="5090650" y="1985800"/>
            <a:ext cx="911400" cy="23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Anutej</a:t>
            </a:r>
            <a:endParaRPr/>
          </a:p>
        </p:txBody>
      </p:sp>
      <p:sp>
        <p:nvSpPr>
          <p:cNvPr id="135" name="Google Shape;135;p18"/>
          <p:cNvSpPr/>
          <p:nvPr/>
        </p:nvSpPr>
        <p:spPr>
          <a:xfrm>
            <a:off x="6968400" y="1985800"/>
            <a:ext cx="911400" cy="23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Lissa</a:t>
            </a:r>
            <a:endParaRPr/>
          </a:p>
        </p:txBody>
      </p:sp>
      <p:sp>
        <p:nvSpPr>
          <p:cNvPr id="136" name="Google Shape;136;p18"/>
          <p:cNvSpPr txBox="1"/>
          <p:nvPr/>
        </p:nvSpPr>
        <p:spPr>
          <a:xfrm>
            <a:off x="967350" y="2435925"/>
            <a:ext cx="1512300" cy="17238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AutoNum type="arabicPeriod"/>
            </a:pPr>
            <a:r>
              <a:rPr lang="en" sz="1000">
                <a:latin typeface="Lato"/>
                <a:ea typeface="Lato"/>
                <a:cs typeface="Lato"/>
                <a:sym typeface="Lato"/>
              </a:rPr>
              <a:t>User Login and Signup</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AutoNum type="arabicPeriod"/>
            </a:pPr>
            <a:r>
              <a:rPr lang="en" sz="1000">
                <a:latin typeface="Lato"/>
                <a:ea typeface="Lato"/>
                <a:cs typeface="Lato"/>
                <a:sym typeface="Lato"/>
              </a:rPr>
              <a:t>Navbar</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AutoNum type="arabicPeriod"/>
            </a:pPr>
            <a:r>
              <a:rPr lang="en" sz="1000">
                <a:latin typeface="Lato"/>
                <a:ea typeface="Lato"/>
                <a:cs typeface="Lato"/>
                <a:sym typeface="Lato"/>
              </a:rPr>
              <a:t>Pet Parents Page</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AutoNum type="arabicPeriod"/>
            </a:pPr>
            <a:r>
              <a:rPr lang="en" sz="1000">
                <a:latin typeface="Lato"/>
                <a:ea typeface="Lato"/>
                <a:cs typeface="Lato"/>
                <a:sym typeface="Lato"/>
              </a:rPr>
              <a:t>Volunteers Page</a:t>
            </a:r>
            <a:endParaRPr sz="1000">
              <a:latin typeface="Lato"/>
              <a:ea typeface="Lato"/>
              <a:cs typeface="Lato"/>
              <a:sym typeface="Lato"/>
            </a:endParaRPr>
          </a:p>
        </p:txBody>
      </p:sp>
      <p:sp>
        <p:nvSpPr>
          <p:cNvPr id="137" name="Google Shape;137;p18"/>
          <p:cNvSpPr txBox="1"/>
          <p:nvPr/>
        </p:nvSpPr>
        <p:spPr>
          <a:xfrm>
            <a:off x="2845100" y="2435925"/>
            <a:ext cx="1512300" cy="17238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AutoNum type="arabicPeriod"/>
            </a:pPr>
            <a:r>
              <a:rPr lang="en" sz="1000">
                <a:latin typeface="Lato"/>
                <a:ea typeface="Lato"/>
                <a:cs typeface="Lato"/>
                <a:sym typeface="Lato"/>
              </a:rPr>
              <a:t>Posts Tab</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AutoNum type="arabicPeriod"/>
            </a:pPr>
            <a:r>
              <a:rPr lang="en" sz="1000">
                <a:latin typeface="Lato"/>
                <a:ea typeface="Lato"/>
                <a:cs typeface="Lato"/>
                <a:sym typeface="Lato"/>
              </a:rPr>
              <a:t>Create and delete posts</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AutoNum type="arabicPeriod"/>
            </a:pPr>
            <a:r>
              <a:rPr lang="en" sz="1000">
                <a:latin typeface="Lato"/>
                <a:ea typeface="Lato"/>
                <a:cs typeface="Lato"/>
                <a:sym typeface="Lato"/>
              </a:rPr>
              <a:t>Service Request Emails</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AutoNum type="arabicPeriod"/>
            </a:pPr>
            <a:r>
              <a:rPr lang="en" sz="1000">
                <a:latin typeface="Lato"/>
                <a:ea typeface="Lato"/>
                <a:cs typeface="Lato"/>
                <a:sym typeface="Lato"/>
              </a:rPr>
              <a:t>Loader Component</a:t>
            </a:r>
            <a:endParaRPr sz="1000">
              <a:latin typeface="Lato"/>
              <a:ea typeface="Lato"/>
              <a:cs typeface="Lato"/>
              <a:sym typeface="Lato"/>
            </a:endParaRPr>
          </a:p>
        </p:txBody>
      </p:sp>
      <p:sp>
        <p:nvSpPr>
          <p:cNvPr id="138" name="Google Shape;138;p18"/>
          <p:cNvSpPr txBox="1"/>
          <p:nvPr/>
        </p:nvSpPr>
        <p:spPr>
          <a:xfrm>
            <a:off x="4790200" y="2435925"/>
            <a:ext cx="1512300" cy="2339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AutoNum type="arabicPeriod"/>
            </a:pPr>
            <a:r>
              <a:rPr lang="en" sz="1000">
                <a:latin typeface="Lato"/>
                <a:ea typeface="Lato"/>
                <a:cs typeface="Lato"/>
                <a:sym typeface="Lato"/>
              </a:rPr>
              <a:t>Events </a:t>
            </a:r>
            <a:r>
              <a:rPr lang="en" sz="1000">
                <a:latin typeface="Lato"/>
                <a:ea typeface="Lato"/>
                <a:cs typeface="Lato"/>
                <a:sym typeface="Lato"/>
              </a:rPr>
              <a:t>Tab</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AutoNum type="arabicPeriod"/>
            </a:pPr>
            <a:r>
              <a:rPr lang="en" sz="1000">
                <a:latin typeface="Lato"/>
                <a:ea typeface="Lato"/>
                <a:cs typeface="Lato"/>
                <a:sym typeface="Lato"/>
              </a:rPr>
              <a:t>Create  Delete and Register for events</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AutoNum type="arabicPeriod"/>
            </a:pPr>
            <a:r>
              <a:rPr lang="en" sz="1000">
                <a:latin typeface="Lato"/>
                <a:ea typeface="Lato"/>
                <a:cs typeface="Lato"/>
                <a:sym typeface="Lato"/>
              </a:rPr>
              <a:t>Events Search Functionality</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AutoNum type="arabicPeriod"/>
            </a:pPr>
            <a:r>
              <a:rPr lang="en" sz="1000">
                <a:latin typeface="Lato"/>
                <a:ea typeface="Lato"/>
                <a:cs typeface="Lato"/>
                <a:sym typeface="Lato"/>
              </a:rPr>
              <a:t>Dog API to fetch dog breeds during registration</a:t>
            </a:r>
            <a:endParaRPr sz="1000">
              <a:latin typeface="Lato"/>
              <a:ea typeface="Lato"/>
              <a:cs typeface="Lato"/>
              <a:sym typeface="Lato"/>
            </a:endParaRPr>
          </a:p>
          <a:p>
            <a:pPr indent="0" lvl="0" marL="457200" rtl="0" algn="l">
              <a:spcBef>
                <a:spcPts val="0"/>
              </a:spcBef>
              <a:spcAft>
                <a:spcPts val="0"/>
              </a:spcAft>
              <a:buNone/>
            </a:pPr>
            <a:r>
              <a:t/>
            </a:r>
            <a:endParaRPr sz="1000">
              <a:latin typeface="Lato"/>
              <a:ea typeface="Lato"/>
              <a:cs typeface="Lato"/>
              <a:sym typeface="Lato"/>
            </a:endParaRPr>
          </a:p>
        </p:txBody>
      </p:sp>
      <p:sp>
        <p:nvSpPr>
          <p:cNvPr id="139" name="Google Shape;139;p18"/>
          <p:cNvSpPr txBox="1"/>
          <p:nvPr/>
        </p:nvSpPr>
        <p:spPr>
          <a:xfrm>
            <a:off x="6735300" y="2435925"/>
            <a:ext cx="1512300" cy="4926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Lato"/>
              <a:buAutoNum type="arabicPeriod"/>
            </a:pPr>
            <a:r>
              <a:rPr lang="en" sz="1000">
                <a:latin typeface="Lato"/>
                <a:ea typeface="Lato"/>
                <a:cs typeface="Lato"/>
                <a:sym typeface="Lato"/>
              </a:rPr>
              <a:t>Volunteer Rating</a:t>
            </a:r>
            <a:endParaRPr sz="1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727650" y="603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ScreenShots</a:t>
            </a:r>
            <a:endParaRPr/>
          </a:p>
        </p:txBody>
      </p:sp>
      <p:pic>
        <p:nvPicPr>
          <p:cNvPr id="145" name="Google Shape;145;p19"/>
          <p:cNvPicPr preferRelativeResize="0"/>
          <p:nvPr/>
        </p:nvPicPr>
        <p:blipFill rotWithShape="1">
          <a:blip r:embed="rId3">
            <a:alphaModFix/>
          </a:blip>
          <a:srcRect b="4961" l="0" r="0" t="0"/>
          <a:stretch/>
        </p:blipFill>
        <p:spPr>
          <a:xfrm>
            <a:off x="727650" y="1396150"/>
            <a:ext cx="5546573" cy="3294576"/>
          </a:xfrm>
          <a:prstGeom prst="rect">
            <a:avLst/>
          </a:prstGeom>
          <a:noFill/>
          <a:ln>
            <a:noFill/>
          </a:ln>
        </p:spPr>
      </p:pic>
      <p:sp>
        <p:nvSpPr>
          <p:cNvPr id="146" name="Google Shape;146;p19"/>
          <p:cNvSpPr txBox="1"/>
          <p:nvPr/>
        </p:nvSpPr>
        <p:spPr>
          <a:xfrm>
            <a:off x="6809700" y="4462625"/>
            <a:ext cx="18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Sign In Page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6809700" y="4462625"/>
            <a:ext cx="18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Registration</a:t>
            </a:r>
            <a:r>
              <a:rPr lang="en">
                <a:latin typeface="Lato"/>
                <a:ea typeface="Lato"/>
                <a:cs typeface="Lato"/>
                <a:sym typeface="Lato"/>
              </a:rPr>
              <a:t> Page</a:t>
            </a:r>
            <a:endParaRPr>
              <a:latin typeface="Lato"/>
              <a:ea typeface="Lato"/>
              <a:cs typeface="Lato"/>
              <a:sym typeface="Lato"/>
            </a:endParaRPr>
          </a:p>
        </p:txBody>
      </p:sp>
      <p:pic>
        <p:nvPicPr>
          <p:cNvPr id="152" name="Google Shape;152;p20"/>
          <p:cNvPicPr preferRelativeResize="0"/>
          <p:nvPr/>
        </p:nvPicPr>
        <p:blipFill rotWithShape="1">
          <a:blip r:embed="rId3">
            <a:alphaModFix/>
          </a:blip>
          <a:srcRect b="4707" l="0" r="0" t="0"/>
          <a:stretch/>
        </p:blipFill>
        <p:spPr>
          <a:xfrm>
            <a:off x="727650" y="1396200"/>
            <a:ext cx="5546602" cy="3303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nvSpPr>
        <p:spPr>
          <a:xfrm>
            <a:off x="6800650" y="4210950"/>
            <a:ext cx="184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Pet Parents Landing </a:t>
            </a:r>
            <a:r>
              <a:rPr lang="en">
                <a:latin typeface="Lato"/>
                <a:ea typeface="Lato"/>
                <a:cs typeface="Lato"/>
                <a:sym typeface="Lato"/>
              </a:rPr>
              <a:t>Page</a:t>
            </a:r>
            <a:endParaRPr>
              <a:latin typeface="Lato"/>
              <a:ea typeface="Lato"/>
              <a:cs typeface="Lato"/>
              <a:sym typeface="Lato"/>
            </a:endParaRPr>
          </a:p>
        </p:txBody>
      </p:sp>
      <p:pic>
        <p:nvPicPr>
          <p:cNvPr id="158" name="Google Shape;158;p21"/>
          <p:cNvPicPr preferRelativeResize="0"/>
          <p:nvPr/>
        </p:nvPicPr>
        <p:blipFill rotWithShape="1">
          <a:blip r:embed="rId3">
            <a:alphaModFix/>
          </a:blip>
          <a:srcRect b="5015" l="0" r="0" t="0"/>
          <a:stretch/>
        </p:blipFill>
        <p:spPr>
          <a:xfrm>
            <a:off x="727650" y="1396200"/>
            <a:ext cx="5488574" cy="3258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